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4" r:id="rId19"/>
    <p:sldId id="275" r:id="rId20"/>
    <p:sldId id="276" r:id="rId21"/>
    <p:sldId id="277" r:id="rId22"/>
    <p:sldId id="278" r:id="rId23"/>
    <p:sldId id="261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5B098-26D1-4D41-30D7-76406170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450249-0789-4ED0-71CF-93070FD84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9880-BE94-DAAA-F988-1111DEA7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07487-1DD0-8C75-A559-CF0BCB39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532DE-6AB8-EDCB-D95A-9B9540D3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54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096FD-BBBD-3CC8-D2B1-1157ED81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CA9990-1773-D28E-3431-E7222480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1BF47-A759-2836-BE6E-2EF38F96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F0273A-DB1E-99C8-18C2-7A7FA6D8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AF10E7-3325-EF84-3873-866A4187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96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7EBFC2-DAD2-DAF4-3E3E-EB8DC6E2F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7B66D-1683-6AA4-2595-3002BDEE2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1105E-2F8A-95FD-86B7-CDD10034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29A69-06C4-875B-310C-C755114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5357F9-A6D6-6E0E-00F1-0228F1C6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79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2BD04-5E6B-92A6-F070-E168DA1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933A0-EE8A-C661-B0F5-A1A91B4F2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63C99-F3A4-54A4-FF23-A475CF3F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44EDA-418F-119D-069C-14C84671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F97332-400A-EF6D-3CF9-60387CDE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5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2AB50-09A5-45DD-97D7-577EA80F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3FF904-9A59-9BA0-D2F8-1AD432C7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0C6518-E5DB-3627-C9DE-6DABE19E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19027-93B0-B17F-209F-0DC473EE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C700C-325E-2093-5167-D83AC2C5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0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5110A-3B8E-9DE5-5F51-8B1E3737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262222-E4B1-1852-F6E9-389669202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1A47BD-7548-EBF3-E2AB-048087170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3D3A81-E552-8512-68B7-2FB5D0A2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B950C-6BE6-439C-AD9E-9D2E4BB1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BA49BF-F91E-AF6D-21B9-C7FB59A2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1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C1F24-1E72-082A-7962-5FF38BE7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C65E6E-E7FC-E0C4-1EF1-C088BE6C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C1D13-29A4-5B88-DCBF-A50267700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C0FA4-CD17-702E-BCF9-CD7EC4355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7F7846-1002-287E-D8F9-6BBE27C94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285B13-495E-8C80-32D9-46995DC4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0E7083-580C-43C3-671F-8CBDE1ED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4AE8FC-66B5-35AD-E588-B22106BF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55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B0BC2-B20D-F418-2705-CE6D2AB6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8F2F7B-E67F-1394-DD29-421C55EE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D5DC38-E319-5EDA-BC1C-8E46134E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A0DAF5-37B9-65DB-1143-57B0A37E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65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6F343D-FB7C-458E-0B90-36C96C01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023D45-2CA8-8649-E14A-0452F1C3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25D50D-9693-4290-6C5E-40F4CA3D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4C663-1B0A-8865-E74F-93F4796F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6CC6B-1661-C57C-A510-B55CB115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482550-1B13-D90C-7ED0-85604D69C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9012D1-E754-44A0-920B-E84BC394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58968-9C4C-F5CB-AB68-21837CBA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37B3D2-2DD5-5571-EBB2-EFABC1E2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89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6F6C2-D4CB-8CDF-304B-D058716F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BBF9F0-8A73-FF90-5F7A-77393526E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A225EC-2F18-616F-6173-6D922229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15E025-9FFC-B879-5C61-71A45F6B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318047-B922-25C1-577D-C6ADDEE4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3ADF4-F233-DC34-97B9-011F2203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48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BD3A53-9817-6927-F41E-0C6BB3A4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2A8AA-93B2-F09C-BE2F-A1E39599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57A95-A533-9F34-301C-D404EAE5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B7459-14CD-48F8-8FB8-6640E0F36B5F}" type="datetimeFigureOut">
              <a:rPr lang="es-MX" smtClean="0"/>
              <a:t>22/10/2025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B44EB-A975-F03B-DACE-FEF117527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C8627-A356-A0A9-B846-96EB56A1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10EC8-04FF-478D-9995-724C9A7D33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BFE62-7E72-278D-B7B4-AA7F6E6BB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869909"/>
            <a:ext cx="9144000" cy="2387600"/>
          </a:xfrm>
        </p:spPr>
        <p:txBody>
          <a:bodyPr>
            <a:normAutofit/>
          </a:bodyPr>
          <a:lstStyle/>
          <a:p>
            <a:r>
              <a:rPr lang="es-MX" sz="4400" b="1" dirty="0"/>
              <a:t>Análisis de las condiciones para el ejercicio de la educación cívica en los OPLE</a:t>
            </a:r>
            <a:endParaRPr lang="es-MX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4B6FCE-7E4B-271E-DBD5-187D834A3B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3997" y="4281062"/>
            <a:ext cx="91439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800" dirty="0">
                <a:latin typeface="+mj-lt"/>
              </a:rPr>
              <a:t>Dr. Eduardo Villarreal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dirty="0">
                <a:latin typeface="+mj-lt"/>
              </a:rPr>
              <a:t>XVII E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ncuentro Nacional de Educación Cívica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Políticas públicas para la promoción de la cultura democrática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+mj-lt"/>
              </a:rPr>
              <a:t>Monterrey, Nuevo León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23 y 24 de Octubre,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0D6085-AFF2-4656-8C25-8F312B35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29" y="510291"/>
            <a:ext cx="4512733" cy="10897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1528-682B-8825-34EA-C6000D1F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78C90-893A-15A0-D4BC-A4C49F4E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Recursos humanos 2/2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F7350E-45A3-D02E-4934-41B5069BC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661" y="1257300"/>
            <a:ext cx="9885864" cy="55098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1726A1-430C-D7C2-85DF-7B76E138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98CA16-6D03-7B2C-A808-70AF6867A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6AFBF-34D4-0A51-22C5-49C01478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de educación cívica 1/2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4B3CDB-DF72-3706-7B97-64F1B503B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924" y="1825625"/>
            <a:ext cx="8864151" cy="43513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14DE40-0D64-F39B-B924-5C662E62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A487AD-F713-B023-240F-437D1CFC7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EB800-5986-B7C8-DD75-CAA9E47A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de educación cívica 2/2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6F8B21-A41A-3AD1-5198-69B531392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925" y="1825625"/>
            <a:ext cx="8006149" cy="43513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C200F8-E9D4-3DE4-0303-558D163D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F2B85F-B68F-17CF-8E40-5A10B2C0E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5DB6F-DD73-B510-A9CB-600FA724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Planeación estratégica e institucionalidad 1/2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111F79-72C6-68C0-9BA3-6DA9133BF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4" y="1315624"/>
            <a:ext cx="10201275" cy="54066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77790B-DBC2-C2B6-EB7A-C2E3EF9F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999BE-6222-27C7-C7EC-E4D36272A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32D28-E84C-FD3B-CFF6-1574D472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Planeación estratégica e institucionalidad 2/2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0D1C75-409E-AC22-4C02-C58415090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4" y="1729334"/>
            <a:ext cx="11984521" cy="43580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44059B-A5C0-E4A6-5C53-5BE157A8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2E92AB-5CBF-62A1-2FBD-55DDA1D4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9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88DA4-57FF-3073-B58F-904F6A66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Coordinación interinstitucional 1/3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81B8A1-D736-F33D-A913-0225EFA38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31920"/>
            <a:ext cx="8039100" cy="52583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FD6C35-ABFB-9828-EBBB-0C025BCC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BE5E83-5945-2AA2-EA58-E173585B7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908C6-B976-CD4E-17D4-5A1F4F75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Coordinación interinstitucional 2/3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AC69E1-DC13-C939-A9FA-9329E7F98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500006"/>
            <a:ext cx="9553575" cy="51095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60038E-7242-4E0C-1A8D-E0F21A7D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115896-4F34-872C-A5C4-1F6F78A5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2D3BB-31BE-794F-A04A-9853D8B0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Coordinación interinstitucional 3/3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F1AF60-F874-F296-AB3E-C6AB5A33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1" y="1218352"/>
            <a:ext cx="8029574" cy="52838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5ADCB3-42C5-77DB-411B-44EDC0E3F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3C24A8-5490-D773-102A-CD74F9A9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1979-E439-31DD-0735-5525BB0B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Recursos materiales y financieros 1/2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27B4F2-56D0-2FB0-7E65-C5AB57758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500663"/>
            <a:ext cx="9372600" cy="51693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ABE4EE-0CBB-748D-C7E3-3ED5348C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168D78-FE2D-2701-DEEC-5693D975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4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A543E-77A5-4890-E791-69D6B3A0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Recursos materiales y financieros 2/2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3CB2A37-914E-8EDD-52B4-C23682409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1" y="1254017"/>
            <a:ext cx="7934324" cy="56378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F6C813-7729-283D-4482-DE55CF36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174831-5316-8677-EBF5-C932E0C42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262B4B41-7DC4-5831-4BB4-EF5F6CBF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12" y="484632"/>
            <a:ext cx="4578492" cy="5888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9EA792-CA7D-A759-1C65-F23EE217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484632"/>
            <a:ext cx="3238805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6C35B-557B-A2F0-A1C8-B37AE321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Producción editorial y contenidos 1/2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A58E17-3EE5-C551-8573-10CE9730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04951"/>
            <a:ext cx="9052935" cy="50434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02C34-257B-A86C-F8FE-6FE4DC82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C9124C-2A82-4915-5552-C5544E11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8375D-F141-6077-7DD5-6646D090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Producción editorial y contenidos 2/2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D8318A-0298-9349-5F24-EC1FC1766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350191"/>
            <a:ext cx="8267700" cy="53022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2E1A77-83CF-88A6-1FFB-9E16B1DE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A0A344-DA73-5418-BA75-C86907CF2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28B91-A598-5EAE-A4AA-0036D5CC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suma…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1A93E-2151-3F77-D7F5-90A5CB5B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Conjunto de </a:t>
            </a:r>
            <a:r>
              <a:rPr lang="es-MX" b="1" dirty="0"/>
              <a:t>datos empíricos </a:t>
            </a:r>
            <a:r>
              <a:rPr lang="es-MX" dirty="0"/>
              <a:t>sobre las condiciones reales y cotidianas para el ejercicio de la educación cívica en los OPLE.</a:t>
            </a:r>
          </a:p>
          <a:p>
            <a:r>
              <a:rPr lang="es-MX" dirty="0"/>
              <a:t>Más que datos “concluyentes”, </a:t>
            </a:r>
            <a:r>
              <a:rPr lang="es-MX" b="1" dirty="0"/>
              <a:t>insumos para el debate y análisis</a:t>
            </a:r>
            <a:r>
              <a:rPr lang="es-MX" dirty="0"/>
              <a:t>.</a:t>
            </a:r>
          </a:p>
          <a:p>
            <a:r>
              <a:rPr lang="es-MX" b="1" dirty="0"/>
              <a:t>Realidades diferenciadas </a:t>
            </a:r>
            <a:r>
              <a:rPr lang="es-MX" dirty="0"/>
              <a:t>en el país.</a:t>
            </a:r>
          </a:p>
          <a:p>
            <a:r>
              <a:rPr lang="es-MX" b="1" dirty="0"/>
              <a:t>Recursos limitados</a:t>
            </a:r>
            <a:r>
              <a:rPr lang="es-MX" dirty="0"/>
              <a:t>, ¿la constante?</a:t>
            </a:r>
          </a:p>
          <a:p>
            <a:r>
              <a:rPr lang="es-MX" dirty="0"/>
              <a:t>Principalmente:</a:t>
            </a:r>
            <a:r>
              <a:rPr lang="es-MX" b="1" dirty="0"/>
              <a:t> ¿cumplimiento de un mandato?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178D55-E488-F8A1-99C2-95BF5A5C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7E6245-9FA4-12EE-41B1-818A944C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2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A4B9F9-5EA2-401F-D11D-E1A28254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1" y="1123527"/>
            <a:ext cx="2532640" cy="4604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33DB060-80D6-61A9-831A-C5CFCAE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773791"/>
            <a:ext cx="3537345" cy="1304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E77ADAF-DD6A-EBE0-4450-6124A301A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702539"/>
            <a:ext cx="3517120" cy="34467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AD8868-AC19-78B6-8A66-A8D4DFEB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B82ED-31B4-1CA6-6A63-29BBB102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¿Por qué el informe?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187D2-E268-CBA2-7631-DBD3D31D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/>
              <a:t>Tres razones:</a:t>
            </a:r>
          </a:p>
          <a:p>
            <a:pPr marL="514350" indent="-514350">
              <a:buFont typeface="+mj-lt"/>
              <a:buAutoNum type="arabicPeriod"/>
            </a:pPr>
            <a:r>
              <a:rPr lang="es-MX"/>
              <a:t>Presenta </a:t>
            </a:r>
            <a:r>
              <a:rPr lang="es-MX" b="1"/>
              <a:t>información descriptiva básica, pero significativa</a:t>
            </a:r>
            <a:r>
              <a:rPr lang="es-MX"/>
              <a:t>, de las condiciones en los OPLE para la implementación de actividades diversas de cultura cívica;</a:t>
            </a:r>
          </a:p>
          <a:p>
            <a:pPr marL="514350" indent="-514350">
              <a:buFont typeface="+mj-lt"/>
              <a:buAutoNum type="arabicPeriod"/>
            </a:pPr>
            <a:r>
              <a:rPr lang="es-MX"/>
              <a:t>Permite entender la </a:t>
            </a:r>
            <a:r>
              <a:rPr lang="es-MX" b="1"/>
              <a:t>cantidad de recursos disponibles </a:t>
            </a:r>
            <a:r>
              <a:rPr lang="es-MX"/>
              <a:t>(financieros, humanos, organizativos, etc.) para las obligaciones en la promoción de la cultura cívica; y</a:t>
            </a:r>
          </a:p>
          <a:p>
            <a:pPr marL="514350" indent="-514350">
              <a:buFont typeface="+mj-lt"/>
              <a:buAutoNum type="arabicPeriod"/>
            </a:pPr>
            <a:r>
              <a:rPr lang="es-MX"/>
              <a:t>Principalmente, ofrece elementos para el </a:t>
            </a:r>
            <a:r>
              <a:rPr lang="es-MX" b="1"/>
              <a:t>análisis, el debate, el intercambio y el aprendizaje</a:t>
            </a:r>
            <a:r>
              <a:rPr lang="es-MX"/>
              <a:t> entre los principales promotores e implementadores de la cultura cívica en el país.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B1DEE7-EE5C-AEF7-4742-6F142D1C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412B7C-7CEC-89A1-F977-48BDF7DB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95E1A-1A8B-C893-0A46-228DD9C9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Insumos del informe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B41837-5850-B4CB-982A-C4FE2B1A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informe se realizó con las respuestas de los 31 Organismos Públicos Locales Electorales de las entidades federativas a una encuesta sobre las condiciones para el ejercicio de la Educación Cívica.</a:t>
            </a:r>
          </a:p>
          <a:p>
            <a:endParaRPr lang="es-MX" dirty="0"/>
          </a:p>
          <a:p>
            <a:r>
              <a:rPr lang="es-MX" dirty="0"/>
              <a:t>Es un </a:t>
            </a:r>
            <a:r>
              <a:rPr lang="es-MX" i="1" dirty="0"/>
              <a:t>auto reporte </a:t>
            </a:r>
            <a:r>
              <a:rPr lang="es-MX" dirty="0"/>
              <a:t>de los OPLE.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3B1CC9-1666-08A2-18B0-03C99473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FD0237-04EE-0473-B8AD-A5B9D0698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4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D9C52-48AF-62B7-76E9-2D12821C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del informe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5AB47-99E9-B02A-26C0-125945E1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b="1" dirty="0"/>
              <a:t>Dos secciones: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I. Información a nivel nacional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sz="2600" i="1" dirty="0"/>
              <a:t>Estructura organizacional </a:t>
            </a:r>
          </a:p>
          <a:p>
            <a:pPr marL="0" indent="0">
              <a:buNone/>
            </a:pPr>
            <a:r>
              <a:rPr lang="es-MX" sz="2600" i="1" dirty="0"/>
              <a:t>	Recursos humanos</a:t>
            </a:r>
          </a:p>
          <a:p>
            <a:pPr marL="0" indent="0">
              <a:buNone/>
            </a:pPr>
            <a:r>
              <a:rPr lang="es-MX" sz="2600" i="1" dirty="0"/>
              <a:t>	Actividades de educación cívica</a:t>
            </a:r>
          </a:p>
          <a:p>
            <a:pPr marL="0" indent="0">
              <a:buNone/>
            </a:pPr>
            <a:r>
              <a:rPr lang="es-MX" sz="2600" i="1" dirty="0"/>
              <a:t>	Planeación estratégica e institucionalidad</a:t>
            </a:r>
          </a:p>
          <a:p>
            <a:pPr marL="0" indent="0">
              <a:buNone/>
            </a:pPr>
            <a:r>
              <a:rPr lang="es-MX" sz="2600" i="1" dirty="0"/>
              <a:t>	Coordinación interinstitucional</a:t>
            </a:r>
          </a:p>
          <a:p>
            <a:pPr marL="0" indent="0">
              <a:buNone/>
            </a:pPr>
            <a:r>
              <a:rPr lang="es-MX" sz="2600" i="1" dirty="0"/>
              <a:t>	Recursos materiales y financieros</a:t>
            </a:r>
          </a:p>
          <a:p>
            <a:pPr marL="0" indent="0">
              <a:buNone/>
            </a:pPr>
            <a:r>
              <a:rPr lang="es-MX" sz="2600" i="1" dirty="0"/>
              <a:t>	Producción editorial y contenidos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II. Información desagregada por circunscripción electoral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60EE22-9B42-C4B0-0D4D-629FB89F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9B93023-924A-FDA9-D333-6EF847D3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F4353-C5E7-829D-6ADE-99C934A0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Algunos ejemplos de datos </a:t>
            </a:r>
            <a:br>
              <a:rPr lang="es-MX" dirty="0"/>
            </a:br>
            <a:r>
              <a:rPr lang="es-MX" dirty="0"/>
              <a:t>del informe (nacional)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B0E93-19A7-4419-9A4D-D09D65B06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B510AC-F084-333B-7CDF-80D3F20C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29" y="510291"/>
            <a:ext cx="4512733" cy="10897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70B7D3-0CDC-46BC-2B70-6DF48409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657E8-3E67-1883-A332-E78F590E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organizacional 1/2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CFB27A2-9536-3661-BB84-CA92C7458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1415818"/>
            <a:ext cx="9158832" cy="50770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E75EA2-8FA1-BFDC-D5A9-9A79ADE1C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9DDC0B-6963-AFA1-99DE-2779F316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0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3014A-70F4-8068-C827-8A907406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Estructura organizacional 2/2</a:t>
            </a:r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36FF58E-F145-C5C5-1107-68D568255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5933"/>
            <a:ext cx="10425832" cy="5016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4EFDCF-61E2-CD8A-108D-5F4D4B59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52761B-1C5D-E0CA-98C8-F9F5F98AB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6FBC2-2FC9-2ECF-BF36-5A45C982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Recursos humanos 1/2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F37743-44B2-56A4-2117-1907B4D9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897" y="1284228"/>
            <a:ext cx="9474479" cy="48350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7F4D4D-F382-299C-ED73-163DC936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16" y="15433"/>
            <a:ext cx="2896321" cy="699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5D18F3-FD32-57A6-DB24-464D052C2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88666"/>
            <a:ext cx="12184544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5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355</Words>
  <Application>Microsoft Office PowerPoint</Application>
  <PresentationFormat>Panorámica</PresentationFormat>
  <Paragraphs>50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de Office</vt:lpstr>
      <vt:lpstr>Análisis de las condiciones para el ejercicio de la educación cívica en los OPLE</vt:lpstr>
      <vt:lpstr>Presentación de PowerPoint</vt:lpstr>
      <vt:lpstr>¿Por qué el informe?</vt:lpstr>
      <vt:lpstr>Insumos del informe</vt:lpstr>
      <vt:lpstr>Estructura del informe</vt:lpstr>
      <vt:lpstr>Algunos ejemplos de datos  del informe (nacional)</vt:lpstr>
      <vt:lpstr>Estructura organizacional 1/2</vt:lpstr>
      <vt:lpstr>Estructura organizacional 2/2</vt:lpstr>
      <vt:lpstr>Recursos humanos 1/2</vt:lpstr>
      <vt:lpstr>Recursos humanos 2/2</vt:lpstr>
      <vt:lpstr>Actividades de educación cívica 1/2</vt:lpstr>
      <vt:lpstr>Actividades de educación cívica 2/2</vt:lpstr>
      <vt:lpstr>Planeación estratégica e institucionalidad 1/2</vt:lpstr>
      <vt:lpstr>Planeación estratégica e institucionalidad 2/2</vt:lpstr>
      <vt:lpstr>Coordinación interinstitucional 1/3</vt:lpstr>
      <vt:lpstr>Coordinación interinstitucional 2/3</vt:lpstr>
      <vt:lpstr>Coordinación interinstitucional 3/3</vt:lpstr>
      <vt:lpstr>Recursos materiales y financieros 1/2</vt:lpstr>
      <vt:lpstr>Recursos materiales y financieros 2/2</vt:lpstr>
      <vt:lpstr>Producción editorial y contenidos 1/2</vt:lpstr>
      <vt:lpstr>Producción editorial y contenidos 2/2</vt:lpstr>
      <vt:lpstr>En suma…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Villarreal</dc:creator>
  <cp:lastModifiedBy>Eduardo Villarreal</cp:lastModifiedBy>
  <cp:revision>12</cp:revision>
  <dcterms:created xsi:type="dcterms:W3CDTF">2025-10-23T04:42:52Z</dcterms:created>
  <dcterms:modified xsi:type="dcterms:W3CDTF">2025-10-23T05:38:11Z</dcterms:modified>
</cp:coreProperties>
</file>